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66" r:id="rId15"/>
    <p:sldId id="267" r:id="rId16"/>
    <p:sldId id="275" r:id="rId17"/>
    <p:sldId id="285" r:id="rId18"/>
    <p:sldId id="276" r:id="rId19"/>
  </p:sldIdLst>
  <p:sldSz cx="18288000" cy="10287000"/>
  <p:notesSz cx="6858000" cy="9144000"/>
  <p:embeddedFontLst>
    <p:embeddedFont>
      <p:font typeface="Anton" pitchFamily="2" charset="0"/>
      <p:regular r:id="rId20"/>
    </p:embeddedFont>
    <p:embeddedFont>
      <p:font typeface="Impact" panose="020B0806030902050204" pitchFamily="34" charset="0"/>
      <p:regular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  <p:embeddedFont>
      <p:font typeface="Poppins Bold" panose="00000800000000000000" charset="0"/>
      <p:regular r:id="rId26"/>
    </p:embeddedFont>
    <p:embeddedFont>
      <p:font typeface="Poppins Italics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>
        <p:scale>
          <a:sx n="50" d="100"/>
          <a:sy n="50" d="100"/>
        </p:scale>
        <p:origin x="970" y="1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66517">
            <a:off x="8172982" y="-1473762"/>
            <a:ext cx="12307770" cy="7200900"/>
          </a:xfrm>
          <a:custGeom>
            <a:avLst/>
            <a:gdLst/>
            <a:ahLst/>
            <a:cxnLst/>
            <a:rect l="l" t="t" r="r" b="b"/>
            <a:pathLst>
              <a:path w="12307770" h="7200900">
                <a:moveTo>
                  <a:pt x="0" y="0"/>
                </a:moveTo>
                <a:lnTo>
                  <a:pt x="12307770" y="0"/>
                </a:lnTo>
                <a:lnTo>
                  <a:pt x="1230777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493551">
            <a:off x="-3091661" y="3509943"/>
            <a:ext cx="15325477" cy="8242765"/>
          </a:xfrm>
          <a:custGeom>
            <a:avLst/>
            <a:gdLst/>
            <a:ahLst/>
            <a:cxnLst/>
            <a:rect l="l" t="t" r="r" b="b"/>
            <a:pathLst>
              <a:path w="15325477" h="8242765">
                <a:moveTo>
                  <a:pt x="0" y="0"/>
                </a:moveTo>
                <a:lnTo>
                  <a:pt x="15325477" y="0"/>
                </a:lnTo>
                <a:lnTo>
                  <a:pt x="15325477" y="8242765"/>
                </a:lnTo>
                <a:lnTo>
                  <a:pt x="0" y="824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4350042" y="349542"/>
            <a:ext cx="9587917" cy="9587917"/>
          </a:xfrm>
          <a:custGeom>
            <a:avLst/>
            <a:gdLst/>
            <a:ahLst/>
            <a:cxnLst/>
            <a:rect l="l" t="t" r="r" b="b"/>
            <a:pathLst>
              <a:path w="9587917" h="9587917">
                <a:moveTo>
                  <a:pt x="0" y="0"/>
                </a:moveTo>
                <a:lnTo>
                  <a:pt x="9587916" y="0"/>
                </a:lnTo>
                <a:lnTo>
                  <a:pt x="9587916" y="9587916"/>
                </a:lnTo>
                <a:lnTo>
                  <a:pt x="0" y="95879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636418" y="1840938"/>
            <a:ext cx="15015164" cy="420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7713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ENERGY THEFT DETECTION AND POWER CONSUMPTION MONITORING OF ELECTRICAL APPLIANCES IN SMART GRID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42475" y="600768"/>
            <a:ext cx="11803050" cy="687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sz="1830" spc="4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22AIE114- INTRODUCTION TO ELECTRICAL AND ELECTRONICS ENGINEERING</a:t>
            </a:r>
          </a:p>
          <a:p>
            <a:pPr algn="ctr">
              <a:lnSpc>
                <a:spcPts val="2708"/>
              </a:lnSpc>
            </a:pPr>
            <a:r>
              <a:rPr lang="en-US" sz="1830" spc="4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22AIE115- USER INTERFACE DESIGN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17986" y="7758868"/>
            <a:ext cx="8839943" cy="2454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4"/>
              </a:lnSpc>
            </a:pPr>
            <a:r>
              <a:rPr lang="en-US" sz="2212" b="1" spc="513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GROUP- 5</a:t>
            </a:r>
          </a:p>
          <a:p>
            <a:pPr algn="l">
              <a:lnSpc>
                <a:spcPts val="3274"/>
              </a:lnSpc>
            </a:pPr>
            <a:r>
              <a:rPr lang="en-US" sz="2212" spc="51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</a:t>
            </a:r>
            <a:r>
              <a:rPr lang="en-US" sz="2212" spc="513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Anakha</a:t>
            </a:r>
            <a:r>
              <a:rPr lang="en-US" sz="2212" spc="51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S- CB.SC.U4AIE24006</a:t>
            </a:r>
          </a:p>
          <a:p>
            <a:pPr algn="l">
              <a:lnSpc>
                <a:spcPts val="3274"/>
              </a:lnSpc>
            </a:pPr>
            <a:r>
              <a:rPr lang="en-US" sz="2212" spc="51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•Chaithanya G Nambiar-CB.SC.U4AIE24013</a:t>
            </a:r>
          </a:p>
          <a:p>
            <a:pPr algn="l">
              <a:lnSpc>
                <a:spcPts val="3274"/>
              </a:lnSpc>
            </a:pPr>
            <a:r>
              <a:rPr lang="en-US" sz="2212" spc="51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•Surabhi Saha-CB.SC.U4AIE24057</a:t>
            </a:r>
          </a:p>
          <a:p>
            <a:pPr algn="l">
              <a:lnSpc>
                <a:spcPts val="3274"/>
              </a:lnSpc>
            </a:pPr>
            <a:r>
              <a:rPr lang="en-US" sz="2212" spc="51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•Sriram S - CB.SC.U4AIE24066</a:t>
            </a:r>
          </a:p>
          <a:p>
            <a:pPr algn="just">
              <a:lnSpc>
                <a:spcPts val="3274"/>
              </a:lnSpc>
            </a:pPr>
            <a:endParaRPr lang="en-US" sz="2212" spc="513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DB2068-E2ED-02EA-B5BA-D5DC2F831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CD3A1AD-7044-4247-6A08-6E9D246D9F4F}"/>
              </a:ext>
            </a:extLst>
          </p:cNvPr>
          <p:cNvSpPr/>
          <p:nvPr/>
        </p:nvSpPr>
        <p:spPr>
          <a:xfrm>
            <a:off x="-3592224" y="-3732007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63CADF3-8F85-8CE5-931B-8CE0B478C55F}"/>
              </a:ext>
            </a:extLst>
          </p:cNvPr>
          <p:cNvSpPr/>
          <p:nvPr/>
        </p:nvSpPr>
        <p:spPr>
          <a:xfrm>
            <a:off x="13917121" y="4900273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7BD84-552F-83B3-280D-4DD4C8D77720}"/>
              </a:ext>
            </a:extLst>
          </p:cNvPr>
          <p:cNvSpPr txBox="1"/>
          <p:nvPr/>
        </p:nvSpPr>
        <p:spPr>
          <a:xfrm>
            <a:off x="914400" y="1562100"/>
            <a:ext cx="1281684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🧠 </a:t>
            </a:r>
            <a:r>
              <a:rPr lang="en-IN" sz="2400" b="1" dirty="0">
                <a:solidFill>
                  <a:schemeClr val="bg1"/>
                </a:solidFill>
              </a:rPr>
              <a:t>Machine Learning Features</a:t>
            </a:r>
          </a:p>
          <a:p>
            <a:r>
              <a:rPr lang="en-IN" sz="2400" dirty="0" err="1">
                <a:solidFill>
                  <a:schemeClr val="bg1"/>
                </a:solidFill>
              </a:rPr>
              <a:t>theft_factor</a:t>
            </a:r>
            <a:r>
              <a:rPr lang="en-IN" sz="2400" dirty="0">
                <a:solidFill>
                  <a:schemeClr val="bg1"/>
                </a:solidFill>
              </a:rPr>
              <a:t>, </a:t>
            </a:r>
            <a:r>
              <a:rPr lang="en-IN" sz="2400" dirty="0" err="1">
                <a:solidFill>
                  <a:schemeClr val="bg1"/>
                </a:solidFill>
              </a:rPr>
              <a:t>theft_flag</a:t>
            </a:r>
            <a:r>
              <a:rPr lang="en-IN" sz="2400" dirty="0">
                <a:solidFill>
                  <a:schemeClr val="bg1"/>
                </a:solidFill>
              </a:rPr>
              <a:t> (ground truth labels)</a:t>
            </a:r>
          </a:p>
          <a:p>
            <a:r>
              <a:rPr lang="en-IN" sz="2400" dirty="0">
                <a:solidFill>
                  <a:schemeClr val="bg1"/>
                </a:solidFill>
              </a:rPr>
              <a:t>Indicators/labels for the </a:t>
            </a:r>
            <a:r>
              <a:rPr lang="en-IN" sz="2400" dirty="0" err="1">
                <a:solidFill>
                  <a:schemeClr val="bg1"/>
                </a:solidFill>
              </a:rPr>
              <a:t>XGBoost</a:t>
            </a:r>
            <a:r>
              <a:rPr lang="en-IN" sz="2400" dirty="0">
                <a:solidFill>
                  <a:schemeClr val="bg1"/>
                </a:solidFill>
              </a:rPr>
              <a:t> model to learn from.</a:t>
            </a:r>
          </a:p>
          <a:p>
            <a:r>
              <a:rPr lang="en-IN" sz="2400" dirty="0" err="1">
                <a:solidFill>
                  <a:schemeClr val="bg1"/>
                </a:solidFill>
              </a:rPr>
              <a:t>theft_flag</a:t>
            </a:r>
            <a:r>
              <a:rPr lang="en-IN" sz="2400" dirty="0">
                <a:solidFill>
                  <a:schemeClr val="bg1"/>
                </a:solidFill>
              </a:rPr>
              <a:t> = 1 when theft is confirmed in training data.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⏰ </a:t>
            </a:r>
            <a:r>
              <a:rPr lang="en-IN" sz="2400" b="1" dirty="0">
                <a:solidFill>
                  <a:schemeClr val="bg1"/>
                </a:solidFill>
              </a:rPr>
              <a:t>Time-Based Features</a:t>
            </a:r>
          </a:p>
          <a:p>
            <a:r>
              <a:rPr lang="en-IN" sz="2400" dirty="0">
                <a:solidFill>
                  <a:schemeClr val="bg1"/>
                </a:solidFill>
              </a:rPr>
              <a:t>hour, day, </a:t>
            </a:r>
            <a:r>
              <a:rPr lang="en-IN" sz="2400" dirty="0" err="1">
                <a:solidFill>
                  <a:schemeClr val="bg1"/>
                </a:solidFill>
              </a:rPr>
              <a:t>is_weekend</a:t>
            </a:r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Theft often happens during low-surveillance times — like weekends or late nights.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b="1" dirty="0">
                <a:solidFill>
                  <a:schemeClr val="bg1"/>
                </a:solidFill>
              </a:rPr>
              <a:t>📊 Power Ratios (Derived)</a:t>
            </a:r>
          </a:p>
          <a:p>
            <a:r>
              <a:rPr lang="en-IN" sz="2400" dirty="0" err="1">
                <a:solidFill>
                  <a:schemeClr val="bg1"/>
                </a:solidFill>
              </a:rPr>
              <a:t>power_current_ratio</a:t>
            </a:r>
            <a:r>
              <a:rPr lang="en-IN" sz="2400" dirty="0">
                <a:solidFill>
                  <a:schemeClr val="bg1"/>
                </a:solidFill>
              </a:rPr>
              <a:t> = total power / current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 err="1">
                <a:solidFill>
                  <a:schemeClr val="bg1"/>
                </a:solidFill>
              </a:rPr>
              <a:t>power_voltage_ratio</a:t>
            </a:r>
            <a:r>
              <a:rPr lang="en-IN" sz="2400" dirty="0">
                <a:solidFill>
                  <a:schemeClr val="bg1"/>
                </a:solidFill>
              </a:rPr>
              <a:t> = total power / voltage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 err="1">
                <a:solidFill>
                  <a:schemeClr val="bg1"/>
                </a:solidFill>
              </a:rPr>
              <a:t>apparent_real_ratio</a:t>
            </a:r>
            <a:r>
              <a:rPr lang="en-IN" sz="2400" dirty="0">
                <a:solidFill>
                  <a:schemeClr val="bg1"/>
                </a:solidFill>
              </a:rPr>
              <a:t> = apparent power / real power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These quantify inconsistencies in power </a:t>
            </a:r>
            <a:r>
              <a:rPr lang="en-IN" sz="2400" dirty="0" err="1">
                <a:solidFill>
                  <a:schemeClr val="bg1"/>
                </a:solidFill>
              </a:rPr>
              <a:t>behavior</a:t>
            </a:r>
            <a:r>
              <a:rPr lang="en-IN" sz="2400" dirty="0">
                <a:solidFill>
                  <a:schemeClr val="bg1"/>
                </a:solidFill>
              </a:rPr>
              <a:t> — theft often disturbs normal ratios.</a:t>
            </a:r>
          </a:p>
        </p:txBody>
      </p:sp>
    </p:spTree>
    <p:extLst>
      <p:ext uri="{BB962C8B-B14F-4D97-AF65-F5344CB8AC3E}">
        <p14:creationId xmlns:p14="http://schemas.microsoft.com/office/powerpoint/2010/main" val="3044976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B98B96-50C6-E593-3EC6-6E4305DDF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026D549-684F-1BE6-ED82-24F200E883A3}"/>
              </a:ext>
            </a:extLst>
          </p:cNvPr>
          <p:cNvSpPr/>
          <p:nvPr/>
        </p:nvSpPr>
        <p:spPr>
          <a:xfrm>
            <a:off x="-3329131" y="-3771900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E7D1AD9-3D7A-F71A-501F-FF9551AE2483}"/>
              </a:ext>
            </a:extLst>
          </p:cNvPr>
          <p:cNvSpPr/>
          <p:nvPr/>
        </p:nvSpPr>
        <p:spPr>
          <a:xfrm>
            <a:off x="13917121" y="4900273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069D82-5EB0-6044-6B2C-13934590F4D6}"/>
              </a:ext>
            </a:extLst>
          </p:cNvPr>
          <p:cNvSpPr txBox="1"/>
          <p:nvPr/>
        </p:nvSpPr>
        <p:spPr>
          <a:xfrm>
            <a:off x="713279" y="722206"/>
            <a:ext cx="16002000" cy="835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300" b="1" dirty="0">
                <a:solidFill>
                  <a:schemeClr val="bg1"/>
                </a:solidFill>
              </a:rPr>
              <a:t>Smart Grid Fault Detection</a:t>
            </a:r>
          </a:p>
          <a:p>
            <a:endParaRPr lang="en-IN" sz="2400" b="1" dirty="0">
              <a:solidFill>
                <a:schemeClr val="bg1"/>
              </a:solidFill>
            </a:endParaRPr>
          </a:p>
          <a:p>
            <a:endParaRPr lang="en-IN" sz="2400" b="1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voltage</a:t>
            </a:r>
          </a:p>
          <a:p>
            <a:r>
              <a:rPr lang="en-IN" sz="2400" dirty="0">
                <a:solidFill>
                  <a:schemeClr val="bg1"/>
                </a:solidFill>
              </a:rPr>
              <a:t>→ Voltage sag/swell is a primary grid anomaly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frequency</a:t>
            </a:r>
          </a:p>
          <a:p>
            <a:r>
              <a:rPr lang="en-IN" sz="2400" dirty="0">
                <a:solidFill>
                  <a:schemeClr val="bg1"/>
                </a:solidFill>
              </a:rPr>
              <a:t>→ Deviation from 50Hz indicates generation-load imbalance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 err="1">
                <a:solidFill>
                  <a:schemeClr val="bg1"/>
                </a:solidFill>
              </a:rPr>
              <a:t>harmonic_distortion</a:t>
            </a:r>
            <a:r>
              <a:rPr lang="en-IN" sz="2400" dirty="0">
                <a:solidFill>
                  <a:schemeClr val="bg1"/>
                </a:solidFill>
              </a:rPr>
              <a:t> (THD)</a:t>
            </a:r>
          </a:p>
          <a:p>
            <a:r>
              <a:rPr lang="en-IN" sz="2400" dirty="0">
                <a:solidFill>
                  <a:schemeClr val="bg1"/>
                </a:solidFill>
              </a:rPr>
              <a:t>→ Indicates waveform distortion, often due to faulty equipment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 err="1">
                <a:solidFill>
                  <a:schemeClr val="bg1"/>
                </a:solidFill>
              </a:rPr>
              <a:t>power_factor</a:t>
            </a:r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→ Deviates during unstable grid conditions (e.g., capacitor loss)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 err="1">
                <a:solidFill>
                  <a:schemeClr val="bg1"/>
                </a:solidFill>
              </a:rPr>
              <a:t>apparent_power</a:t>
            </a:r>
            <a:r>
              <a:rPr lang="en-IN" sz="2400" dirty="0">
                <a:solidFill>
                  <a:schemeClr val="bg1"/>
                </a:solidFill>
              </a:rPr>
              <a:t>, </a:t>
            </a:r>
            <a:r>
              <a:rPr lang="en-IN" sz="2400" dirty="0" err="1">
                <a:solidFill>
                  <a:schemeClr val="bg1"/>
                </a:solidFill>
              </a:rPr>
              <a:t>reactive_power</a:t>
            </a:r>
            <a:r>
              <a:rPr lang="en-IN" sz="2400" dirty="0">
                <a:solidFill>
                  <a:schemeClr val="bg1"/>
                </a:solidFill>
              </a:rPr>
              <a:t>, current</a:t>
            </a:r>
          </a:p>
          <a:p>
            <a:r>
              <a:rPr lang="en-IN" sz="2400" dirty="0">
                <a:solidFill>
                  <a:schemeClr val="bg1"/>
                </a:solidFill>
              </a:rPr>
              <a:t>→ Their fluctuations signal load instability or transient faults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 err="1">
                <a:solidFill>
                  <a:schemeClr val="bg1"/>
                </a:solidFill>
              </a:rPr>
              <a:t>fault_flag</a:t>
            </a:r>
            <a:r>
              <a:rPr lang="en-IN" sz="2400" dirty="0">
                <a:solidFill>
                  <a:schemeClr val="bg1"/>
                </a:solidFill>
              </a:rPr>
              <a:t>, </a:t>
            </a:r>
            <a:r>
              <a:rPr lang="en-IN" sz="2400" dirty="0" err="1">
                <a:solidFill>
                  <a:schemeClr val="bg1"/>
                </a:solidFill>
              </a:rPr>
              <a:t>fault_severity</a:t>
            </a:r>
            <a:r>
              <a:rPr lang="en-IN" sz="2400" dirty="0">
                <a:solidFill>
                  <a:schemeClr val="bg1"/>
                </a:solidFill>
              </a:rPr>
              <a:t>, </a:t>
            </a:r>
            <a:r>
              <a:rPr lang="en-IN" sz="2400" dirty="0" err="1">
                <a:solidFill>
                  <a:schemeClr val="bg1"/>
                </a:solidFill>
              </a:rPr>
              <a:t>fault_type</a:t>
            </a:r>
            <a:r>
              <a:rPr lang="en-IN" sz="2400" dirty="0">
                <a:solidFill>
                  <a:schemeClr val="bg1"/>
                </a:solidFill>
              </a:rPr>
              <a:t> (ground truth)</a:t>
            </a:r>
          </a:p>
          <a:p>
            <a:r>
              <a:rPr lang="en-IN" sz="2400" dirty="0">
                <a:solidFill>
                  <a:schemeClr val="bg1"/>
                </a:solidFill>
              </a:rPr>
              <a:t>→ Used for supervised </a:t>
            </a:r>
            <a:r>
              <a:rPr lang="en-IN" sz="2400" dirty="0" err="1">
                <a:solidFill>
                  <a:schemeClr val="bg1"/>
                </a:solidFill>
              </a:rPr>
              <a:t>labeling</a:t>
            </a:r>
            <a:r>
              <a:rPr lang="en-IN" sz="2400" dirty="0">
                <a:solidFill>
                  <a:schemeClr val="bg1"/>
                </a:solidFill>
              </a:rPr>
              <a:t> in </a:t>
            </a:r>
            <a:r>
              <a:rPr lang="en-IN" sz="2400" dirty="0" err="1">
                <a:solidFill>
                  <a:schemeClr val="bg1"/>
                </a:solidFill>
              </a:rPr>
              <a:t>XGBoost</a:t>
            </a:r>
            <a:r>
              <a:rPr lang="en-IN" sz="2400" dirty="0">
                <a:solidFill>
                  <a:schemeClr val="bg1"/>
                </a:solidFill>
              </a:rPr>
              <a:t> (</a:t>
            </a:r>
            <a:r>
              <a:rPr lang="en-US" sz="2400" dirty="0" err="1">
                <a:solidFill>
                  <a:schemeClr val="bg1"/>
                </a:solidFill>
              </a:rPr>
              <a:t>XGBoost</a:t>
            </a:r>
            <a:r>
              <a:rPr lang="en-US" sz="2400" dirty="0">
                <a:solidFill>
                  <a:schemeClr val="bg1"/>
                </a:solidFill>
              </a:rPr>
              <a:t> is a smart machine learning method that combines many small decision trees to make better and more accurate predictions)</a:t>
            </a:r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088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2604BC-418A-D98D-6615-FB3692CE6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21B94BB-8C01-2245-A0D2-E975D52024C6}"/>
              </a:ext>
            </a:extLst>
          </p:cNvPr>
          <p:cNvSpPr/>
          <p:nvPr/>
        </p:nvSpPr>
        <p:spPr>
          <a:xfrm>
            <a:off x="-3592224" y="-3732007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27933E0-91A5-C4BC-0ED0-4CA59D1193F3}"/>
              </a:ext>
            </a:extLst>
          </p:cNvPr>
          <p:cNvSpPr/>
          <p:nvPr/>
        </p:nvSpPr>
        <p:spPr>
          <a:xfrm>
            <a:off x="13917121" y="4900273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804D3D-4343-6054-2A11-6A62783BCC60}"/>
              </a:ext>
            </a:extLst>
          </p:cNvPr>
          <p:cNvSpPr txBox="1"/>
          <p:nvPr/>
        </p:nvSpPr>
        <p:spPr>
          <a:xfrm>
            <a:off x="838200" y="2121135"/>
            <a:ext cx="1281684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Voltage Nominal Deviation</a:t>
            </a:r>
          </a:p>
          <a:p>
            <a:r>
              <a:rPr lang="en-US" sz="2400" dirty="0">
                <a:solidFill>
                  <a:schemeClr val="bg1"/>
                </a:solidFill>
              </a:rPr>
              <a:t>→ Measures how far actual voltage is from the expected value, helping detect subtle anomalies.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Frequency Nominal Deviation</a:t>
            </a:r>
          </a:p>
          <a:p>
            <a:r>
              <a:rPr lang="en-US" sz="2400" dirty="0">
                <a:solidFill>
                  <a:schemeClr val="bg1"/>
                </a:solidFill>
              </a:rPr>
              <a:t>→ Tracks deviation from 50Hz to quickly catch imbalances before they become serious faults.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THD Ratio</a:t>
            </a:r>
          </a:p>
          <a:p>
            <a:r>
              <a:rPr lang="en-US" sz="2400" dirty="0">
                <a:solidFill>
                  <a:schemeClr val="bg1"/>
                </a:solidFill>
              </a:rPr>
              <a:t>→ Normalizes total harmonic distortion to compare against standard thresholds and highlight unusual waveform behaviors.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Temperature</a:t>
            </a:r>
          </a:p>
          <a:p>
            <a:r>
              <a:rPr lang="en-US" sz="2400" dirty="0">
                <a:solidFill>
                  <a:schemeClr val="bg1"/>
                </a:solidFill>
              </a:rPr>
              <a:t>→ High temperatures may indicate or cause thermal stress in components, leading to faults, especially in transformers and cables.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Hour / Day</a:t>
            </a:r>
          </a:p>
          <a:p>
            <a:r>
              <a:rPr lang="en-US" sz="2400" dirty="0">
                <a:solidFill>
                  <a:schemeClr val="bg1"/>
                </a:solidFill>
              </a:rPr>
              <a:t>→ Many faults are time-related, occurring during peak load hours or scheduled maintenance; this helps capture seasonal or time-based patterns.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612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CED2D9-5B50-4FC2-B098-DAA12B546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DE8E95A-242C-B04D-6422-C77ACCCB18DF}"/>
              </a:ext>
            </a:extLst>
          </p:cNvPr>
          <p:cNvSpPr/>
          <p:nvPr/>
        </p:nvSpPr>
        <p:spPr>
          <a:xfrm>
            <a:off x="-3592224" y="-3732007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63495FD-7A6D-EA5E-997E-76E19D3C3AC4}"/>
              </a:ext>
            </a:extLst>
          </p:cNvPr>
          <p:cNvSpPr/>
          <p:nvPr/>
        </p:nvSpPr>
        <p:spPr>
          <a:xfrm>
            <a:off x="13917121" y="4900273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BB5D2-889F-4B2C-EDDD-E4D5CCCCD7F4}"/>
              </a:ext>
            </a:extLst>
          </p:cNvPr>
          <p:cNvSpPr txBox="1"/>
          <p:nvPr/>
        </p:nvSpPr>
        <p:spPr>
          <a:xfrm>
            <a:off x="495906" y="1492224"/>
            <a:ext cx="16543020" cy="7879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</a:rPr>
              <a:t>Rows: 3,365</a:t>
            </a:r>
          </a:p>
          <a:p>
            <a:r>
              <a:rPr lang="en-IN" sz="2200" dirty="0">
                <a:solidFill>
                  <a:schemeClr val="bg1"/>
                </a:solidFill>
              </a:rPr>
              <a:t>Columns: 19</a:t>
            </a:r>
          </a:p>
          <a:p>
            <a:endParaRPr lang="en-IN" sz="2200" dirty="0">
              <a:solidFill>
                <a:schemeClr val="bg1"/>
              </a:solidFill>
            </a:endParaRPr>
          </a:p>
          <a:p>
            <a:r>
              <a:rPr lang="en-IN" sz="2200" b="1" dirty="0">
                <a:solidFill>
                  <a:schemeClr val="bg1"/>
                </a:solidFill>
              </a:rPr>
              <a:t>Purpose: </a:t>
            </a:r>
            <a:r>
              <a:rPr lang="en-IN" sz="2200" dirty="0">
                <a:solidFill>
                  <a:schemeClr val="bg1"/>
                </a:solidFill>
              </a:rPr>
              <a:t>To monitor and </a:t>
            </a:r>
            <a:r>
              <a:rPr lang="en-IN" sz="2200" dirty="0" err="1">
                <a:solidFill>
                  <a:schemeClr val="bg1"/>
                </a:solidFill>
              </a:rPr>
              <a:t>analyze</a:t>
            </a:r>
            <a:r>
              <a:rPr lang="en-IN" sz="2200" dirty="0">
                <a:solidFill>
                  <a:schemeClr val="bg1"/>
                </a:solidFill>
              </a:rPr>
              <a:t> energy usage, voltage stability, and power quality in households for applications like fault detection or energy optimization.</a:t>
            </a:r>
          </a:p>
          <a:p>
            <a:endParaRPr lang="en-IN" sz="2200" dirty="0">
              <a:solidFill>
                <a:schemeClr val="bg1"/>
              </a:solidFill>
            </a:endParaRPr>
          </a:p>
          <a:p>
            <a:r>
              <a:rPr lang="en-IN" sz="2200" b="1" dirty="0">
                <a:solidFill>
                  <a:schemeClr val="bg1"/>
                </a:solidFill>
              </a:rPr>
              <a:t>🗂️ Key Features:</a:t>
            </a:r>
          </a:p>
          <a:p>
            <a:r>
              <a:rPr lang="en-IN" sz="2200" dirty="0">
                <a:solidFill>
                  <a:schemeClr val="bg1"/>
                </a:solidFill>
              </a:rPr>
              <a:t>Timestamp: Date and time of the measurement</a:t>
            </a:r>
          </a:p>
          <a:p>
            <a:endParaRPr lang="en-IN" sz="2200" dirty="0">
              <a:solidFill>
                <a:schemeClr val="bg1"/>
              </a:solidFill>
            </a:endParaRPr>
          </a:p>
          <a:p>
            <a:r>
              <a:rPr lang="en-IN" sz="2200" dirty="0">
                <a:solidFill>
                  <a:schemeClr val="bg1"/>
                </a:solidFill>
              </a:rPr>
              <a:t>House ID: Unique identifier for each house</a:t>
            </a:r>
          </a:p>
          <a:p>
            <a:endParaRPr lang="en-IN" sz="2200" dirty="0">
              <a:solidFill>
                <a:schemeClr val="bg1"/>
              </a:solidFill>
            </a:endParaRPr>
          </a:p>
          <a:p>
            <a:r>
              <a:rPr lang="en-IN" sz="2200" b="1" dirty="0">
                <a:solidFill>
                  <a:schemeClr val="bg1"/>
                </a:solidFill>
              </a:rPr>
              <a:t>⚡ Electrical Parameters:</a:t>
            </a:r>
          </a:p>
          <a:p>
            <a:r>
              <a:rPr lang="en-IN" sz="2200" dirty="0" err="1">
                <a:solidFill>
                  <a:schemeClr val="bg1"/>
                </a:solidFill>
              </a:rPr>
              <a:t>total_power</a:t>
            </a:r>
            <a:r>
              <a:rPr lang="en-IN" sz="2200" dirty="0">
                <a:solidFill>
                  <a:schemeClr val="bg1"/>
                </a:solidFill>
              </a:rPr>
              <a:t>, voltage, current, </a:t>
            </a:r>
            <a:r>
              <a:rPr lang="en-IN" sz="2200" dirty="0" err="1">
                <a:solidFill>
                  <a:schemeClr val="bg1"/>
                </a:solidFill>
              </a:rPr>
              <a:t>apparent_power</a:t>
            </a:r>
            <a:r>
              <a:rPr lang="en-IN" sz="2200" dirty="0">
                <a:solidFill>
                  <a:schemeClr val="bg1"/>
                </a:solidFill>
              </a:rPr>
              <a:t>, </a:t>
            </a:r>
            <a:r>
              <a:rPr lang="en-IN" sz="2200" dirty="0" err="1">
                <a:solidFill>
                  <a:schemeClr val="bg1"/>
                </a:solidFill>
              </a:rPr>
              <a:t>reactive_power</a:t>
            </a:r>
            <a:endParaRPr lang="en-IN" sz="2200" dirty="0">
              <a:solidFill>
                <a:schemeClr val="bg1"/>
              </a:solidFill>
            </a:endParaRPr>
          </a:p>
          <a:p>
            <a:r>
              <a:rPr lang="en-IN" sz="2200" dirty="0" err="1">
                <a:solidFill>
                  <a:schemeClr val="bg1"/>
                </a:solidFill>
              </a:rPr>
              <a:t>power_factor</a:t>
            </a:r>
            <a:r>
              <a:rPr lang="en-IN" sz="2200" dirty="0">
                <a:solidFill>
                  <a:schemeClr val="bg1"/>
                </a:solidFill>
              </a:rPr>
              <a:t>: Efficiency of power usage</a:t>
            </a:r>
          </a:p>
          <a:p>
            <a:r>
              <a:rPr lang="en-IN" sz="2200" dirty="0">
                <a:solidFill>
                  <a:schemeClr val="bg1"/>
                </a:solidFill>
              </a:rPr>
              <a:t>frequency: Should be ~50Hz in stable conditions</a:t>
            </a:r>
          </a:p>
          <a:p>
            <a:r>
              <a:rPr lang="en-IN" sz="2200" dirty="0" err="1">
                <a:solidFill>
                  <a:schemeClr val="bg1"/>
                </a:solidFill>
              </a:rPr>
              <a:t>harmonic_distortion</a:t>
            </a:r>
            <a:r>
              <a:rPr lang="en-IN" sz="2200" dirty="0">
                <a:solidFill>
                  <a:schemeClr val="bg1"/>
                </a:solidFill>
              </a:rPr>
              <a:t>: Indicates waveform distortion</a:t>
            </a:r>
          </a:p>
          <a:p>
            <a:endParaRPr lang="en-IN" sz="2200" dirty="0">
              <a:solidFill>
                <a:schemeClr val="bg1"/>
              </a:solidFill>
            </a:endParaRPr>
          </a:p>
          <a:p>
            <a:r>
              <a:rPr lang="en-IN" sz="2200" b="1" dirty="0">
                <a:solidFill>
                  <a:schemeClr val="bg1"/>
                </a:solidFill>
              </a:rPr>
              <a:t>🌡️ Environmental:</a:t>
            </a:r>
          </a:p>
          <a:p>
            <a:r>
              <a:rPr lang="en-IN" sz="2200" dirty="0">
                <a:solidFill>
                  <a:schemeClr val="bg1"/>
                </a:solidFill>
              </a:rPr>
              <a:t>temperature: Ambient condition affecting load</a:t>
            </a:r>
          </a:p>
          <a:p>
            <a:endParaRPr lang="en-IN" sz="2200" dirty="0">
              <a:solidFill>
                <a:schemeClr val="bg1"/>
              </a:solidFill>
            </a:endParaRPr>
          </a:p>
          <a:p>
            <a:r>
              <a:rPr lang="en-IN" sz="2200" b="1" dirty="0">
                <a:solidFill>
                  <a:schemeClr val="bg1"/>
                </a:solidFill>
              </a:rPr>
              <a:t>🏠 Appliance-specific Power Usage:</a:t>
            </a:r>
          </a:p>
          <a:p>
            <a:r>
              <a:rPr lang="en-IN" sz="2200" dirty="0">
                <a:solidFill>
                  <a:schemeClr val="bg1"/>
                </a:solidFill>
              </a:rPr>
              <a:t>Power consumed by:</a:t>
            </a:r>
          </a:p>
          <a:p>
            <a:r>
              <a:rPr lang="en-IN" sz="2200" dirty="0">
                <a:solidFill>
                  <a:schemeClr val="bg1"/>
                </a:solidFill>
              </a:rPr>
              <a:t>refrigerator, </a:t>
            </a:r>
            <a:r>
              <a:rPr lang="en-IN" sz="2200" dirty="0" err="1">
                <a:solidFill>
                  <a:schemeClr val="bg1"/>
                </a:solidFill>
              </a:rPr>
              <a:t>washing_machine</a:t>
            </a:r>
            <a:r>
              <a:rPr lang="en-IN" sz="2200" dirty="0">
                <a:solidFill>
                  <a:schemeClr val="bg1"/>
                </a:solidFill>
              </a:rPr>
              <a:t>, dishwasher, microwave, television, lighting, </a:t>
            </a:r>
            <a:r>
              <a:rPr lang="en-IN" sz="2200" dirty="0" err="1">
                <a:solidFill>
                  <a:schemeClr val="bg1"/>
                </a:solidFill>
              </a:rPr>
              <a:t>air_conditioner</a:t>
            </a:r>
            <a:r>
              <a:rPr lang="en-IN" sz="2200" dirty="0">
                <a:solidFill>
                  <a:schemeClr val="bg1"/>
                </a:solidFill>
              </a:rPr>
              <a:t>, computer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3CA5A-8B7A-EE5C-86BC-4DC59D6CC893}"/>
              </a:ext>
            </a:extLst>
          </p:cNvPr>
          <p:cNvSpPr txBox="1"/>
          <p:nvPr/>
        </p:nvSpPr>
        <p:spPr>
          <a:xfrm>
            <a:off x="2057400" y="190500"/>
            <a:ext cx="12816840" cy="1258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0274"/>
              </a:lnSpc>
            </a:pPr>
            <a:r>
              <a:rPr lang="en-US" sz="66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DATASET DETAILS</a:t>
            </a:r>
          </a:p>
        </p:txBody>
      </p:sp>
    </p:spTree>
    <p:extLst>
      <p:ext uri="{BB962C8B-B14F-4D97-AF65-F5344CB8AC3E}">
        <p14:creationId xmlns:p14="http://schemas.microsoft.com/office/powerpoint/2010/main" val="215042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004618" y="5473935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380922" y="-3460452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143000" y="1280873"/>
            <a:ext cx="16459200" cy="8197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75"/>
              </a:lnSpc>
            </a:pPr>
            <a:endParaRPr dirty="0"/>
          </a:p>
          <a:p>
            <a:pPr>
              <a:lnSpc>
                <a:spcPts val="4575"/>
              </a:lnSpc>
            </a:pPr>
            <a:endParaRPr dirty="0"/>
          </a:p>
          <a:p>
            <a:pPr>
              <a:lnSpc>
                <a:spcPts val="4575"/>
              </a:lnSpc>
            </a:pPr>
            <a:r>
              <a:rPr lang="en-US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Mean Absolute Error (MAE): 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Measures the average absolute difference between predicted and actual energy usage, indicating overall prediction accuracy.</a:t>
            </a:r>
          </a:p>
          <a:p>
            <a:pPr>
              <a:lnSpc>
                <a:spcPts val="4575"/>
              </a:lnSpc>
            </a:pPr>
            <a:r>
              <a:rPr lang="en-US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Mean Squared Error (MSE): 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Penalizes larger errors more than MAE by squaring the differences, helping to identify big prediction mistakes.</a:t>
            </a:r>
          </a:p>
          <a:p>
            <a:pPr>
              <a:lnSpc>
                <a:spcPts val="4575"/>
              </a:lnSpc>
            </a:pPr>
            <a:r>
              <a:rPr lang="en-US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Root Mean Squared Error (RMSE): 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Gives error in the same unit as the target variable, making it easier to interpret how far predictions are from actual values.</a:t>
            </a:r>
          </a:p>
          <a:p>
            <a:pPr>
              <a:lnSpc>
                <a:spcPts val="4575"/>
              </a:lnSpc>
            </a:pPr>
            <a:r>
              <a:rPr lang="en-US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Precision: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Indicates how many detected anomalies were actually true faults or thefts, focusing on the correctness of positive predictions.</a:t>
            </a:r>
          </a:p>
          <a:p>
            <a:pPr>
              <a:lnSpc>
                <a:spcPts val="4575"/>
              </a:lnSpc>
            </a:pPr>
            <a:r>
              <a:rPr lang="en-US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Recall: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Measures how many of the real anomalies were successfully detected by the model, emphasizing completeness.</a:t>
            </a:r>
          </a:p>
          <a:p>
            <a:pPr>
              <a:lnSpc>
                <a:spcPts val="4575"/>
              </a:lnSpc>
            </a:pPr>
            <a:r>
              <a:rPr lang="en-US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Accuracy: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Represents the overall percentage of correct predictions made by the model, including both normal and faulty instances.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46625" y="419100"/>
            <a:ext cx="11794750" cy="1093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5"/>
              </a:lnSpc>
            </a:pPr>
            <a:r>
              <a:rPr lang="en-US" sz="6761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METRICS USED IN THE PROJECT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0" y="266700"/>
            <a:ext cx="18288000" cy="148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RESULT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F60177-B4F2-F661-689F-490D6F844753}"/>
              </a:ext>
            </a:extLst>
          </p:cNvPr>
          <p:cNvSpPr txBox="1"/>
          <p:nvPr/>
        </p:nvSpPr>
        <p:spPr>
          <a:xfrm>
            <a:off x="685800" y="2247900"/>
            <a:ext cx="172212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We developed a </a:t>
            </a:r>
            <a:r>
              <a:rPr lang="en-IN" sz="2800" dirty="0" err="1">
                <a:solidFill>
                  <a:schemeClr val="bg1"/>
                </a:solidFill>
              </a:rPr>
              <a:t>Streamlit</a:t>
            </a:r>
            <a:r>
              <a:rPr lang="en-IN" sz="2800" dirty="0">
                <a:solidFill>
                  <a:schemeClr val="bg1"/>
                </a:solidFill>
              </a:rPr>
              <a:t>-based interactive dashboard that simulates and monitors smart grid energy </a:t>
            </a:r>
            <a:r>
              <a:rPr lang="en-IN" sz="2800" dirty="0" err="1">
                <a:solidFill>
                  <a:schemeClr val="bg1"/>
                </a:solidFill>
              </a:rPr>
              <a:t>behavior</a:t>
            </a:r>
            <a:r>
              <a:rPr lang="en-IN" sz="2800" dirty="0">
                <a:solidFill>
                  <a:schemeClr val="bg1"/>
                </a:solidFill>
              </a:rPr>
              <a:t> across multiple households.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For Non-Intrusive Load Monitoring (NILM), we implemented a CNN + </a:t>
            </a:r>
            <a:r>
              <a:rPr lang="en-IN" sz="2800" dirty="0" err="1">
                <a:solidFill>
                  <a:schemeClr val="bg1"/>
                </a:solidFill>
              </a:rPr>
              <a:t>BiLSTM</a:t>
            </a:r>
            <a:r>
              <a:rPr lang="en-IN" sz="2800" dirty="0">
                <a:solidFill>
                  <a:schemeClr val="bg1"/>
                </a:solidFill>
              </a:rPr>
              <a:t> model to disaggregate appliance-level energy usage from total consumption.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Energy Theft Detection was handled using an Autoencoder + GRU model, which successfully identified abnormal consumption patterns indicating possible theft.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We also introduced Smart Grid Fault Detection using the Autoencoder + GRU model, detecting faults like voltage sags/swells, frequency deviation, and harmonic distortion.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The dashboard supports real-time visualization, appliance-wise analysis, and fault/anomaly heatmaps, offering clear insights into both normal and abnormal grid </a:t>
            </a:r>
            <a:r>
              <a:rPr lang="en-IN" sz="2800" dirty="0" err="1">
                <a:solidFill>
                  <a:schemeClr val="bg1"/>
                </a:solidFill>
              </a:rPr>
              <a:t>behavior</a:t>
            </a:r>
            <a:r>
              <a:rPr lang="en-IN" sz="2800" dirty="0">
                <a:solidFill>
                  <a:schemeClr val="bg1"/>
                </a:solidFill>
              </a:rPr>
              <a:t>.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The system demonstrates effective use of deep learning for predictive analytics and anomaly detection in smart grids.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17382" y="6364711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4057650" y="-3472069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5638800" y="1943100"/>
            <a:ext cx="11635266" cy="10662135"/>
          </a:xfrm>
          <a:custGeom>
            <a:avLst/>
            <a:gdLst/>
            <a:ahLst/>
            <a:cxnLst/>
            <a:rect l="l" t="t" r="r" b="b"/>
            <a:pathLst>
              <a:path w="11635266" h="10662135">
                <a:moveTo>
                  <a:pt x="0" y="0"/>
                </a:moveTo>
                <a:lnTo>
                  <a:pt x="11635266" y="0"/>
                </a:lnTo>
                <a:lnTo>
                  <a:pt x="11635266" y="10662135"/>
                </a:lnTo>
                <a:lnTo>
                  <a:pt x="0" y="10662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5965986" y="2324100"/>
            <a:ext cx="11635266" cy="7175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59"/>
              </a:lnSpc>
            </a:pPr>
            <a:r>
              <a:rPr lang="en-US" sz="2600" i="1" dirty="0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The dataset provides a comprehensive view of household energy consumption along with key power quality metrics.</a:t>
            </a:r>
          </a:p>
          <a:p>
            <a:pPr algn="ctr">
              <a:lnSpc>
                <a:spcPts val="4659"/>
              </a:lnSpc>
            </a:pPr>
            <a:endParaRPr lang="en-US" sz="2600" i="1" dirty="0">
              <a:solidFill>
                <a:srgbClr val="FFFFF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  <a:p>
            <a:pPr algn="ctr">
              <a:lnSpc>
                <a:spcPts val="4659"/>
              </a:lnSpc>
            </a:pPr>
            <a:r>
              <a:rPr lang="en-US" sz="2600" i="1" dirty="0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It enables detection of anomalies, such as voltage/frequency deviations, faulty appliance behavior, and inefficient power usage.</a:t>
            </a:r>
          </a:p>
          <a:p>
            <a:pPr algn="ctr">
              <a:lnSpc>
                <a:spcPts val="4659"/>
              </a:lnSpc>
            </a:pPr>
            <a:endParaRPr lang="en-US" sz="2600" i="1" dirty="0">
              <a:solidFill>
                <a:srgbClr val="FFFFF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  <a:p>
            <a:pPr algn="ctr">
              <a:lnSpc>
                <a:spcPts val="4659"/>
              </a:lnSpc>
            </a:pPr>
            <a:r>
              <a:rPr lang="en-US" sz="2600" i="1" dirty="0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With this data, machine learning models like Autoencoder, GRU, and </a:t>
            </a:r>
            <a:r>
              <a:rPr lang="en-US" sz="2600" i="1" dirty="0" err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XGBoost</a:t>
            </a:r>
            <a:r>
              <a:rPr lang="en-US" sz="2600" i="1" dirty="0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can be trained to perform smart grid fault detection and energy optimization.</a:t>
            </a:r>
          </a:p>
          <a:p>
            <a:pPr algn="ctr">
              <a:lnSpc>
                <a:spcPts val="4659"/>
              </a:lnSpc>
            </a:pPr>
            <a:endParaRPr lang="en-US" sz="2600" i="1" dirty="0">
              <a:solidFill>
                <a:srgbClr val="FFFFF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  <a:p>
            <a:pPr algn="ctr">
              <a:lnSpc>
                <a:spcPts val="4659"/>
              </a:lnSpc>
            </a:pPr>
            <a:r>
              <a:rPr lang="en-US" sz="2600" i="1" dirty="0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Overall, it is a valuable resource for building intelligent systems that ensure a stable, efficient, and secure smart grid.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57216" y="288831"/>
            <a:ext cx="7532342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CONCLUSION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A010F3-AE52-00D4-E03C-E1B816F70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022BB94-7576-F257-5ED2-37B7EA3AABB5}"/>
              </a:ext>
            </a:extLst>
          </p:cNvPr>
          <p:cNvSpPr/>
          <p:nvPr/>
        </p:nvSpPr>
        <p:spPr>
          <a:xfrm>
            <a:off x="-3592224" y="-3732007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BFC105D-339A-31D6-455E-5E9C9F88D110}"/>
              </a:ext>
            </a:extLst>
          </p:cNvPr>
          <p:cNvSpPr/>
          <p:nvPr/>
        </p:nvSpPr>
        <p:spPr>
          <a:xfrm>
            <a:off x="13917121" y="4900273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01938-9EC6-0D58-6CE1-F75F001DBBB2}"/>
              </a:ext>
            </a:extLst>
          </p:cNvPr>
          <p:cNvSpPr txBox="1"/>
          <p:nvPr/>
        </p:nvSpPr>
        <p:spPr>
          <a:xfrm>
            <a:off x="2209800" y="325643"/>
            <a:ext cx="12816840" cy="1258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0274"/>
              </a:lnSpc>
            </a:pPr>
            <a:r>
              <a:rPr lang="en-US" sz="66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373EC1-7B7A-8B9B-718D-3D929806E5F0}"/>
              </a:ext>
            </a:extLst>
          </p:cNvPr>
          <p:cNvSpPr txBox="1"/>
          <p:nvPr/>
        </p:nvSpPr>
        <p:spPr>
          <a:xfrm>
            <a:off x="914400" y="1852473"/>
            <a:ext cx="1577340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H. Liu, C. Liu, L. Tian, H. Zhao and J. Liu, "Non-intrusive Load Disaggregation Based on Deep Learning and Multi-feature Fusion," 2021 3rd International Conference on Smart Power &amp; Internet Energy Systems (SPIES), Shanghai, China, 2021, pp. 210-215, </a:t>
            </a:r>
            <a:r>
              <a:rPr lang="en-IN" sz="2400" dirty="0" err="1">
                <a:solidFill>
                  <a:schemeClr val="bg1"/>
                </a:solidFill>
              </a:rPr>
              <a:t>doi</a:t>
            </a:r>
            <a:r>
              <a:rPr lang="en-IN" sz="2400" dirty="0">
                <a:solidFill>
                  <a:schemeClr val="bg1"/>
                </a:solidFill>
              </a:rPr>
              <a:t>: 10.1109/SPIES52282.2021.9633819. keywords: {Deep </a:t>
            </a:r>
            <a:r>
              <a:rPr lang="en-IN" sz="2400" dirty="0" err="1">
                <a:solidFill>
                  <a:schemeClr val="bg1"/>
                </a:solidFill>
              </a:rPr>
              <a:t>learning;Couplings;Load</a:t>
            </a:r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400" dirty="0" err="1">
                <a:solidFill>
                  <a:schemeClr val="bg1"/>
                </a:solidFill>
              </a:rPr>
              <a:t>monitoring;Correlation;Power</a:t>
            </a:r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400" dirty="0" err="1">
                <a:solidFill>
                  <a:schemeClr val="bg1"/>
                </a:solidFill>
              </a:rPr>
              <a:t>demand;Energy;Smart</a:t>
            </a:r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400" dirty="0" err="1">
                <a:solidFill>
                  <a:schemeClr val="bg1"/>
                </a:solidFill>
              </a:rPr>
              <a:t>grids;deep</a:t>
            </a:r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400" dirty="0" err="1">
                <a:solidFill>
                  <a:schemeClr val="bg1"/>
                </a:solidFill>
              </a:rPr>
              <a:t>learning;non-intrusive</a:t>
            </a:r>
            <a:r>
              <a:rPr lang="en-IN" sz="2400" dirty="0">
                <a:solidFill>
                  <a:schemeClr val="bg1"/>
                </a:solidFill>
              </a:rPr>
              <a:t> load </a:t>
            </a:r>
            <a:r>
              <a:rPr lang="en-IN" sz="2400" dirty="0" err="1">
                <a:solidFill>
                  <a:schemeClr val="bg1"/>
                </a:solidFill>
              </a:rPr>
              <a:t>disaggregation;electricity</a:t>
            </a:r>
            <a:r>
              <a:rPr lang="en-IN" sz="2400" dirty="0">
                <a:solidFill>
                  <a:schemeClr val="bg1"/>
                </a:solidFill>
              </a:rPr>
              <a:t> consumption </a:t>
            </a:r>
            <a:r>
              <a:rPr lang="en-IN" sz="2400" dirty="0" err="1">
                <a:solidFill>
                  <a:schemeClr val="bg1"/>
                </a:solidFill>
              </a:rPr>
              <a:t>correlation;multi-feature</a:t>
            </a:r>
            <a:r>
              <a:rPr lang="en-IN" sz="2400" dirty="0">
                <a:solidFill>
                  <a:schemeClr val="bg1"/>
                </a:solidFill>
              </a:rPr>
              <a:t> coupling}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M. Devlin and B. P. Hayes, "Non-Intrusive Load Monitoring using Electricity Smart Meter Data: A Deep Learning Approach," 2019 IEEE Power &amp; Energy Society General Meeting (PESGM), Atlanta, GA, USA, 2019, pp. 1-5, </a:t>
            </a:r>
            <a:r>
              <a:rPr lang="en-IN" sz="2400" dirty="0" err="1">
                <a:solidFill>
                  <a:schemeClr val="bg1"/>
                </a:solidFill>
              </a:rPr>
              <a:t>doi</a:t>
            </a:r>
            <a:r>
              <a:rPr lang="en-IN" sz="2400" dirty="0">
                <a:solidFill>
                  <a:schemeClr val="bg1"/>
                </a:solidFill>
              </a:rPr>
              <a:t>: 10.1109/PESGM40551.2019.8973732. keywords: {Non-intrusive load </a:t>
            </a:r>
            <a:r>
              <a:rPr lang="en-IN" sz="2400" dirty="0" err="1">
                <a:solidFill>
                  <a:schemeClr val="bg1"/>
                </a:solidFill>
              </a:rPr>
              <a:t>monitoring;load</a:t>
            </a:r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400" dirty="0" err="1">
                <a:solidFill>
                  <a:schemeClr val="bg1"/>
                </a:solidFill>
              </a:rPr>
              <a:t>disaggregation;energy</a:t>
            </a:r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400" dirty="0" err="1">
                <a:solidFill>
                  <a:schemeClr val="bg1"/>
                </a:solidFill>
              </a:rPr>
              <a:t>disaggregation;smart</a:t>
            </a:r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400" dirty="0" err="1">
                <a:solidFill>
                  <a:schemeClr val="bg1"/>
                </a:solidFill>
              </a:rPr>
              <a:t>metering;appliance</a:t>
            </a:r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400" dirty="0" err="1">
                <a:solidFill>
                  <a:schemeClr val="bg1"/>
                </a:solidFill>
              </a:rPr>
              <a:t>identification;machine</a:t>
            </a:r>
            <a:r>
              <a:rPr lang="en-IN" sz="2400" dirty="0">
                <a:solidFill>
                  <a:schemeClr val="bg1"/>
                </a:solidFill>
              </a:rPr>
              <a:t> learning}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F. Afzoon, H. </a:t>
            </a:r>
            <a:r>
              <a:rPr lang="en-IN" sz="2400" dirty="0" err="1">
                <a:solidFill>
                  <a:schemeClr val="bg1"/>
                </a:solidFill>
              </a:rPr>
              <a:t>Shahinzadeh</a:t>
            </a:r>
            <a:r>
              <a:rPr lang="en-IN" sz="2400" dirty="0">
                <a:solidFill>
                  <a:schemeClr val="bg1"/>
                </a:solidFill>
              </a:rPr>
              <a:t>, M. </a:t>
            </a:r>
            <a:r>
              <a:rPr lang="en-IN" sz="2400" dirty="0" err="1">
                <a:solidFill>
                  <a:schemeClr val="bg1"/>
                </a:solidFill>
              </a:rPr>
              <a:t>Moazzami</a:t>
            </a:r>
            <a:r>
              <a:rPr lang="en-IN" sz="2400" dirty="0">
                <a:solidFill>
                  <a:schemeClr val="bg1"/>
                </a:solidFill>
              </a:rPr>
              <a:t>, W. </a:t>
            </a:r>
            <a:r>
              <a:rPr lang="en-IN" sz="2400" dirty="0" err="1">
                <a:solidFill>
                  <a:schemeClr val="bg1"/>
                </a:solidFill>
              </a:rPr>
              <a:t>Yaïci</a:t>
            </a:r>
            <a:r>
              <a:rPr lang="en-IN" sz="2400" dirty="0">
                <a:solidFill>
                  <a:schemeClr val="bg1"/>
                </a:solidFill>
              </a:rPr>
              <a:t>, A. Karimi and F. Ebrahimi, "Enhancing Fraud Detection in Transactive Energy Markets: Investigating the Impact of Data Augmentation on the Performance of Machine Learning and Deep Learning Techniques," 2023 3rd International Conference on Smart Cities, Automation &amp; Intelligent Computing Systems (ICON-SONICS), Bali, Indonesia, 2023, pp. 97-102, </a:t>
            </a:r>
            <a:r>
              <a:rPr lang="en-IN" sz="2400" dirty="0" err="1">
                <a:solidFill>
                  <a:schemeClr val="bg1"/>
                </a:solidFill>
              </a:rPr>
              <a:t>doi</a:t>
            </a:r>
            <a:r>
              <a:rPr lang="en-IN" sz="2400" dirty="0">
                <a:solidFill>
                  <a:schemeClr val="bg1"/>
                </a:solidFill>
              </a:rPr>
              <a:t>: 10.1109/ICON-SONICS59898.2023.10435147. keywords: {Deep </a:t>
            </a:r>
            <a:r>
              <a:rPr lang="en-IN" sz="2400" dirty="0" err="1">
                <a:solidFill>
                  <a:schemeClr val="bg1"/>
                </a:solidFill>
              </a:rPr>
              <a:t>learning;Support</a:t>
            </a:r>
            <a:r>
              <a:rPr lang="en-IN" sz="2400" dirty="0">
                <a:solidFill>
                  <a:schemeClr val="bg1"/>
                </a:solidFill>
              </a:rPr>
              <a:t> vector </a:t>
            </a:r>
            <a:r>
              <a:rPr lang="en-IN" sz="2400" dirty="0" err="1">
                <a:solidFill>
                  <a:schemeClr val="bg1"/>
                </a:solidFill>
              </a:rPr>
              <a:t>machines;Data</a:t>
            </a:r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400" dirty="0" err="1">
                <a:solidFill>
                  <a:schemeClr val="bg1"/>
                </a:solidFill>
              </a:rPr>
              <a:t>augmentation;Data</a:t>
            </a:r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400" dirty="0" err="1">
                <a:solidFill>
                  <a:schemeClr val="bg1"/>
                </a:solidFill>
              </a:rPr>
              <a:t>models;Fraud;Security;Random</a:t>
            </a:r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400" dirty="0" err="1">
                <a:solidFill>
                  <a:schemeClr val="bg1"/>
                </a:solidFill>
              </a:rPr>
              <a:t>forests;Fraud</a:t>
            </a:r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400" dirty="0" err="1">
                <a:solidFill>
                  <a:schemeClr val="bg1"/>
                </a:solidFill>
              </a:rPr>
              <a:t>detection;Transactive</a:t>
            </a:r>
            <a:r>
              <a:rPr lang="en-IN" sz="2400" dirty="0">
                <a:solidFill>
                  <a:schemeClr val="bg1"/>
                </a:solidFill>
              </a:rPr>
              <a:t> Energy </a:t>
            </a:r>
            <a:r>
              <a:rPr lang="en-IN" sz="2400" dirty="0" err="1">
                <a:solidFill>
                  <a:schemeClr val="bg1"/>
                </a:solidFill>
              </a:rPr>
              <a:t>Markets;Data</a:t>
            </a:r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400" dirty="0" err="1">
                <a:solidFill>
                  <a:schemeClr val="bg1"/>
                </a:solidFill>
              </a:rPr>
              <a:t>augmentation;Deep</a:t>
            </a:r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400" dirty="0" err="1">
                <a:solidFill>
                  <a:schemeClr val="bg1"/>
                </a:solidFill>
              </a:rPr>
              <a:t>learning;Machine</a:t>
            </a:r>
            <a:r>
              <a:rPr lang="en-IN" sz="2400" dirty="0">
                <a:solidFill>
                  <a:schemeClr val="bg1"/>
                </a:solidFill>
              </a:rPr>
              <a:t> learning},</a:t>
            </a:r>
          </a:p>
        </p:txBody>
      </p:sp>
    </p:spTree>
    <p:extLst>
      <p:ext uri="{BB962C8B-B14F-4D97-AF65-F5344CB8AC3E}">
        <p14:creationId xmlns:p14="http://schemas.microsoft.com/office/powerpoint/2010/main" val="413928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75015" y="542925"/>
            <a:ext cx="9201150" cy="9201150"/>
          </a:xfrm>
          <a:custGeom>
            <a:avLst/>
            <a:gdLst/>
            <a:ahLst/>
            <a:cxnLst/>
            <a:rect l="l" t="t" r="r" b="b"/>
            <a:pathLst>
              <a:path w="9201150" h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2578375">
            <a:off x="8323700" y="-4291982"/>
            <a:ext cx="15959856" cy="8583964"/>
          </a:xfrm>
          <a:custGeom>
            <a:avLst/>
            <a:gdLst/>
            <a:ahLst/>
            <a:cxnLst/>
            <a:rect l="l" t="t" r="r" b="b"/>
            <a:pathLst>
              <a:path w="15959856" h="8583964">
                <a:moveTo>
                  <a:pt x="0" y="0"/>
                </a:moveTo>
                <a:lnTo>
                  <a:pt x="15959857" y="0"/>
                </a:lnTo>
                <a:lnTo>
                  <a:pt x="15959857" y="8583964"/>
                </a:lnTo>
                <a:lnTo>
                  <a:pt x="0" y="8583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984372" y="3726507"/>
            <a:ext cx="14319257" cy="2548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51"/>
              </a:lnSpc>
            </a:pPr>
            <a:r>
              <a:rPr lang="en-US" sz="1489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id="5" name="Freeform 5"/>
          <p:cNvSpPr/>
          <p:nvPr/>
        </p:nvSpPr>
        <p:spPr>
          <a:xfrm rot="1366517">
            <a:off x="-1768901" y="4979430"/>
            <a:ext cx="12307770" cy="7200900"/>
          </a:xfrm>
          <a:custGeom>
            <a:avLst/>
            <a:gdLst/>
            <a:ahLst/>
            <a:cxnLst/>
            <a:rect l="l" t="t" r="r" b="b"/>
            <a:pathLst>
              <a:path w="12307770" h="7200900">
                <a:moveTo>
                  <a:pt x="0" y="0"/>
                </a:moveTo>
                <a:lnTo>
                  <a:pt x="12307770" y="0"/>
                </a:lnTo>
                <a:lnTo>
                  <a:pt x="1230777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021255">
            <a:off x="917609" y="5780776"/>
            <a:ext cx="4259304" cy="8050231"/>
          </a:xfrm>
          <a:custGeom>
            <a:avLst/>
            <a:gdLst/>
            <a:ahLst/>
            <a:cxnLst/>
            <a:rect l="l" t="t" r="r" b="b"/>
            <a:pathLst>
              <a:path w="4259304" h="8050231">
                <a:moveTo>
                  <a:pt x="0" y="0"/>
                </a:moveTo>
                <a:lnTo>
                  <a:pt x="4259304" y="0"/>
                </a:lnTo>
                <a:lnTo>
                  <a:pt x="4259304" y="8050231"/>
                </a:lnTo>
                <a:lnTo>
                  <a:pt x="0" y="8050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821561" y="895350"/>
            <a:ext cx="8644878" cy="161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INTRODUCTION</a:t>
            </a:r>
          </a:p>
        </p:txBody>
      </p:sp>
      <p:sp>
        <p:nvSpPr>
          <p:cNvPr id="6" name="Freeform 6"/>
          <p:cNvSpPr/>
          <p:nvPr/>
        </p:nvSpPr>
        <p:spPr>
          <a:xfrm rot="-5400000">
            <a:off x="14742704" y="5780776"/>
            <a:ext cx="4259304" cy="8050231"/>
          </a:xfrm>
          <a:custGeom>
            <a:avLst/>
            <a:gdLst/>
            <a:ahLst/>
            <a:cxnLst/>
            <a:rect l="l" t="t" r="r" b="b"/>
            <a:pathLst>
              <a:path w="4259304" h="8050231">
                <a:moveTo>
                  <a:pt x="0" y="0"/>
                </a:moveTo>
                <a:lnTo>
                  <a:pt x="4259305" y="0"/>
                </a:lnTo>
                <a:lnTo>
                  <a:pt x="4259305" y="8050231"/>
                </a:lnTo>
                <a:lnTo>
                  <a:pt x="0" y="8050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2128761" y="1943100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11037247" y="-3693869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652BF0-2D3F-741D-B12B-91BC3F9888FD}"/>
              </a:ext>
            </a:extLst>
          </p:cNvPr>
          <p:cNvSpPr txBox="1"/>
          <p:nvPr/>
        </p:nvSpPr>
        <p:spPr>
          <a:xfrm>
            <a:off x="2662867" y="2999273"/>
            <a:ext cx="124320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📈 Rising electricity demand and complex grids require smarter solutions for efficient energy monitoring and management.</a:t>
            </a:r>
          </a:p>
          <a:p>
            <a:endParaRPr lang="en-IN" sz="3000" dirty="0">
              <a:solidFill>
                <a:schemeClr val="bg1"/>
              </a:solidFill>
            </a:endParaRPr>
          </a:p>
          <a:p>
            <a:r>
              <a:rPr lang="en-IN" sz="3000" dirty="0">
                <a:solidFill>
                  <a:schemeClr val="bg1"/>
                </a:solidFill>
              </a:rPr>
              <a:t>⚡ This project builds a Smart Grid Energy Monitoring System that simulates household appliance-level power usage and detects anomalies like energy theft and grid faults using machine learning.</a:t>
            </a:r>
          </a:p>
          <a:p>
            <a:endParaRPr lang="en-IN" sz="3000" dirty="0">
              <a:solidFill>
                <a:schemeClr val="bg1"/>
              </a:solidFill>
            </a:endParaRPr>
          </a:p>
          <a:p>
            <a:r>
              <a:rPr lang="en-IN" sz="3000" dirty="0">
                <a:solidFill>
                  <a:schemeClr val="bg1"/>
                </a:solidFill>
              </a:rPr>
              <a:t>📊 The system uses realistic simulations and interactive visualizations to help users easily understand and </a:t>
            </a:r>
            <a:r>
              <a:rPr lang="en-IN" sz="3000" dirty="0" err="1">
                <a:solidFill>
                  <a:schemeClr val="bg1"/>
                </a:solidFill>
              </a:rPr>
              <a:t>analyze</a:t>
            </a:r>
            <a:r>
              <a:rPr lang="en-IN" sz="3000" dirty="0">
                <a:solidFill>
                  <a:schemeClr val="bg1"/>
                </a:solidFill>
              </a:rPr>
              <a:t> energy consumption patterns.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92224" y="-3732007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917121" y="4900273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5715000" y="800100"/>
            <a:ext cx="6383271" cy="1394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74"/>
              </a:lnSpc>
            </a:pPr>
            <a:r>
              <a:rPr lang="en-US" sz="7338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OBJECTIVES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4D576D-B225-8405-FC5B-C76D6C0F2F1A}"/>
              </a:ext>
            </a:extLst>
          </p:cNvPr>
          <p:cNvSpPr txBox="1"/>
          <p:nvPr/>
        </p:nvSpPr>
        <p:spPr>
          <a:xfrm>
            <a:off x="1181100" y="2628900"/>
            <a:ext cx="159258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bg1"/>
                </a:solidFill>
              </a:rPr>
              <a:t>To develop a simulated smart grid environment based on real-world patterns.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bg1"/>
                </a:solidFill>
              </a:rPr>
              <a:t>To monitor and </a:t>
            </a:r>
            <a:r>
              <a:rPr lang="en-IN" sz="3000" dirty="0" err="1">
                <a:solidFill>
                  <a:schemeClr val="bg1"/>
                </a:solidFill>
              </a:rPr>
              <a:t>analyze</a:t>
            </a:r>
            <a:r>
              <a:rPr lang="en-IN" sz="3000" dirty="0">
                <a:solidFill>
                  <a:schemeClr val="bg1"/>
                </a:solidFill>
              </a:rPr>
              <a:t> energy consumption at the appliance level.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bg1"/>
                </a:solidFill>
              </a:rPr>
              <a:t>To detect anomalies like energy theft and faults in the grid using machine learning.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bg1"/>
                </a:solidFill>
              </a:rPr>
              <a:t>To visualize energy data using </a:t>
            </a:r>
            <a:r>
              <a:rPr lang="en-IN" sz="3000" dirty="0" err="1">
                <a:solidFill>
                  <a:schemeClr val="bg1"/>
                </a:solidFill>
              </a:rPr>
              <a:t>Streamlit</a:t>
            </a:r>
            <a:r>
              <a:rPr lang="en-IN" sz="3000" dirty="0">
                <a:solidFill>
                  <a:schemeClr val="bg1"/>
                </a:solidFill>
              </a:rPr>
              <a:t> dashboards for real-time monitoring and analysis.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bg1"/>
                </a:solidFill>
              </a:rPr>
              <a:t>To train and apply models like Random Forest and </a:t>
            </a:r>
            <a:r>
              <a:rPr lang="en-IN" sz="3000" dirty="0" err="1">
                <a:solidFill>
                  <a:schemeClr val="bg1"/>
                </a:solidFill>
              </a:rPr>
              <a:t>XGBoost</a:t>
            </a:r>
            <a:r>
              <a:rPr lang="en-IN" sz="3000" dirty="0">
                <a:solidFill>
                  <a:schemeClr val="bg1"/>
                </a:solidFill>
              </a:rPr>
              <a:t> for regression and anomaly classification.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16530" y="-4057650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622319" y="6361959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2763058" y="1156414"/>
            <a:ext cx="8172675" cy="7759914"/>
          </a:xfrm>
          <a:custGeom>
            <a:avLst/>
            <a:gdLst/>
            <a:ahLst/>
            <a:cxnLst/>
            <a:rect l="l" t="t" r="r" b="b"/>
            <a:pathLst>
              <a:path w="8172675" h="7759914">
                <a:moveTo>
                  <a:pt x="0" y="0"/>
                </a:moveTo>
                <a:lnTo>
                  <a:pt x="8172675" y="0"/>
                </a:lnTo>
                <a:lnTo>
                  <a:pt x="8172675" y="7759914"/>
                </a:lnTo>
                <a:lnTo>
                  <a:pt x="0" y="7759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5817354" y="3990975"/>
            <a:ext cx="11441946" cy="459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21"/>
              </a:lnSpc>
            </a:pPr>
            <a:r>
              <a:rPr lang="en-US" sz="258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⚠️ </a:t>
            </a:r>
            <a:r>
              <a:rPr lang="en-US" sz="2586" dirty="0">
                <a:solidFill>
                  <a:srgbClr val="FFFFFF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  <a:sym typeface="Poppins Bold"/>
              </a:rPr>
              <a:t>Traditional energy systems lack the ability to monitor individual appliance usage or detect unauthorized energy consumption (like theft)</a:t>
            </a:r>
          </a:p>
          <a:p>
            <a:pPr algn="just">
              <a:lnSpc>
                <a:spcPts val="3621"/>
              </a:lnSpc>
            </a:pPr>
            <a:endParaRPr lang="en-US" sz="2586" b="1" dirty="0">
              <a:solidFill>
                <a:srgbClr val="FFFFFF"/>
              </a:solidFill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  <a:sym typeface="Poppins"/>
            </a:endParaRPr>
          </a:p>
          <a:p>
            <a:pPr algn="just">
              <a:lnSpc>
                <a:spcPts val="3621"/>
              </a:lnSpc>
            </a:pPr>
            <a:r>
              <a:rPr lang="en-US" sz="2586" b="1" dirty="0">
                <a:solidFill>
                  <a:srgbClr val="FFFFFF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  <a:sym typeface="Poppins"/>
              </a:rPr>
              <a:t>🔍 </a:t>
            </a:r>
            <a:r>
              <a:rPr lang="en-US" sz="2586" dirty="0">
                <a:solidFill>
                  <a:srgbClr val="FFFFFF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  <a:sym typeface="Poppins"/>
              </a:rPr>
              <a:t>There's limited visibility into faults and power quality issues due to the absence of real-time, detailed data and analytics.</a:t>
            </a:r>
          </a:p>
          <a:p>
            <a:pPr algn="just">
              <a:lnSpc>
                <a:spcPts val="3621"/>
              </a:lnSpc>
            </a:pPr>
            <a:endParaRPr lang="en-US" sz="2586" dirty="0">
              <a:solidFill>
                <a:srgbClr val="FFFFFF"/>
              </a:solidFill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  <a:sym typeface="Poppins"/>
            </a:endParaRPr>
          </a:p>
          <a:p>
            <a:pPr algn="just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  <a:sym typeface="Poppins"/>
              </a:rPr>
              <a:t>🛠️ This project solves these gaps by using data science techniques to simulate and analyze energy behaviors, enabling smart monitoring and actionable insights through interactive visualizations.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95217" y="801028"/>
            <a:ext cx="12569503" cy="270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000"/>
              </a:lnSpc>
            </a:pPr>
            <a:r>
              <a:rPr lang="en-US" sz="88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PROBLEM STATEMENT &amp; SOLUTION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E61B51-A205-ACB2-E227-3B8F0256E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C1E12A9-D282-7093-75B1-BD5A4C708134}"/>
              </a:ext>
            </a:extLst>
          </p:cNvPr>
          <p:cNvSpPr/>
          <p:nvPr/>
        </p:nvSpPr>
        <p:spPr>
          <a:xfrm rot="-5021255">
            <a:off x="917609" y="5780776"/>
            <a:ext cx="4259304" cy="8050231"/>
          </a:xfrm>
          <a:custGeom>
            <a:avLst/>
            <a:gdLst/>
            <a:ahLst/>
            <a:cxnLst/>
            <a:rect l="l" t="t" r="r" b="b"/>
            <a:pathLst>
              <a:path w="4259304" h="8050231">
                <a:moveTo>
                  <a:pt x="0" y="0"/>
                </a:moveTo>
                <a:lnTo>
                  <a:pt x="4259304" y="0"/>
                </a:lnTo>
                <a:lnTo>
                  <a:pt x="4259304" y="8050231"/>
                </a:lnTo>
                <a:lnTo>
                  <a:pt x="0" y="8050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B0C1BED-82E8-7A87-FD80-BA99D4F96D87}"/>
              </a:ext>
            </a:extLst>
          </p:cNvPr>
          <p:cNvSpPr txBox="1"/>
          <p:nvPr/>
        </p:nvSpPr>
        <p:spPr>
          <a:xfrm>
            <a:off x="4821561" y="4008645"/>
            <a:ext cx="8644878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00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METHODOLOGY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4F77AD1-4E1D-3114-4B7A-93C9350EFD9F}"/>
              </a:ext>
            </a:extLst>
          </p:cNvPr>
          <p:cNvSpPr/>
          <p:nvPr/>
        </p:nvSpPr>
        <p:spPr>
          <a:xfrm rot="-5400000">
            <a:off x="14742704" y="5780776"/>
            <a:ext cx="4259304" cy="8050231"/>
          </a:xfrm>
          <a:custGeom>
            <a:avLst/>
            <a:gdLst/>
            <a:ahLst/>
            <a:cxnLst/>
            <a:rect l="l" t="t" r="r" b="b"/>
            <a:pathLst>
              <a:path w="4259304" h="8050231">
                <a:moveTo>
                  <a:pt x="0" y="0"/>
                </a:moveTo>
                <a:lnTo>
                  <a:pt x="4259305" y="0"/>
                </a:lnTo>
                <a:lnTo>
                  <a:pt x="4259305" y="8050231"/>
                </a:lnTo>
                <a:lnTo>
                  <a:pt x="0" y="8050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71F3103-CF1A-D315-D5E5-B37E0C032789}"/>
              </a:ext>
            </a:extLst>
          </p:cNvPr>
          <p:cNvSpPr/>
          <p:nvPr/>
        </p:nvSpPr>
        <p:spPr>
          <a:xfrm>
            <a:off x="-4057650" y="1866900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3AC7D86-9B86-88A1-6493-BF97E7009AB7}"/>
              </a:ext>
            </a:extLst>
          </p:cNvPr>
          <p:cNvSpPr/>
          <p:nvPr/>
        </p:nvSpPr>
        <p:spPr>
          <a:xfrm>
            <a:off x="11037247" y="-3693869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695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AD71A0-526D-2080-101C-399C162A2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9283FEA-7C3C-5E3B-D6EA-0B21367FA8EE}"/>
              </a:ext>
            </a:extLst>
          </p:cNvPr>
          <p:cNvSpPr/>
          <p:nvPr/>
        </p:nvSpPr>
        <p:spPr>
          <a:xfrm>
            <a:off x="-3592224" y="-3732007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06B83C6-B9A2-CBC4-AC1D-839A6E861624}"/>
              </a:ext>
            </a:extLst>
          </p:cNvPr>
          <p:cNvSpPr/>
          <p:nvPr/>
        </p:nvSpPr>
        <p:spPr>
          <a:xfrm>
            <a:off x="13917121" y="4900273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2E6D7-8F81-7D7E-6E95-BEFF1B161E6B}"/>
              </a:ext>
            </a:extLst>
          </p:cNvPr>
          <p:cNvSpPr txBox="1"/>
          <p:nvPr/>
        </p:nvSpPr>
        <p:spPr>
          <a:xfrm>
            <a:off x="762000" y="419100"/>
            <a:ext cx="17068800" cy="914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NILM using CNN + </a:t>
            </a:r>
            <a:r>
              <a:rPr lang="en-US" sz="2800" b="1" dirty="0" err="1">
                <a:solidFill>
                  <a:schemeClr val="bg1"/>
                </a:solidFill>
              </a:rPr>
              <a:t>BiLSTM</a:t>
            </a:r>
            <a:r>
              <a:rPr lang="en-US" sz="2800" b="1" dirty="0">
                <a:solidFill>
                  <a:schemeClr val="bg1"/>
                </a:solidFill>
              </a:rPr>
              <a:t> Model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CNN (Convolutional Neural Network)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Extracts spatial features or local patterns (e.g., spikes, appliance signatures) from power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Recognizes ON/OFF events and patterns in short time windows.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b="1" dirty="0" err="1">
                <a:solidFill>
                  <a:schemeClr val="bg1"/>
                </a:solidFill>
              </a:rPr>
              <a:t>BiLSTM</a:t>
            </a:r>
            <a:r>
              <a:rPr lang="en-US" sz="2800" b="1" dirty="0">
                <a:solidFill>
                  <a:schemeClr val="bg1"/>
                </a:solidFill>
              </a:rPr>
              <a:t> (Bidirectional Long Short-Term Memory)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Captures long-term dependencies in both forward and backward directions.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Understands temporal behavior, like when and how long appliances are used.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How They Work in NILM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Input: The model takes the aggregate power signal (total power from the main meter).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CNN Layer: Detects appliance-specific power patterns from the total signal, acting as "fingerprints".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BiLSTM</a:t>
            </a:r>
            <a:r>
              <a:rPr lang="en-US" sz="2800" dirty="0">
                <a:solidFill>
                  <a:schemeClr val="bg1"/>
                </a:solidFill>
              </a:rPr>
              <a:t> Layer: Tracks the timing and duration of appliance usage, distinguishing between similar patterns with different timings.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Output: Predicts individual appliance consumption, breaking down the total signal into separate streams.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Why CNN + </a:t>
            </a:r>
            <a:r>
              <a:rPr lang="en-US" sz="2800" b="1" dirty="0" err="1">
                <a:solidFill>
                  <a:schemeClr val="bg1"/>
                </a:solidFill>
              </a:rPr>
              <a:t>BiLSTM</a:t>
            </a:r>
            <a:r>
              <a:rPr lang="en-US" sz="2800" b="1" dirty="0">
                <a:solidFill>
                  <a:schemeClr val="bg1"/>
                </a:solidFill>
              </a:rPr>
              <a:t> Works Well for NILM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CNN identifies what appliance is active (pattern).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BiLSTM</a:t>
            </a:r>
            <a:r>
              <a:rPr lang="en-US" sz="2800" dirty="0">
                <a:solidFill>
                  <a:schemeClr val="bg1"/>
                </a:solidFill>
              </a:rPr>
              <a:t> determines when and how long it's active (timing).</a:t>
            </a:r>
          </a:p>
          <a:p>
            <a:r>
              <a:rPr lang="en-US" sz="2800" dirty="0">
                <a:solidFill>
                  <a:schemeClr val="bg1"/>
                </a:solidFill>
              </a:rPr>
              <a:t>Together, they provide accurate appliance-level monitoring using only the total power data.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272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E01AD3-4EC4-821E-1F32-5F4A30707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14A3837-DF67-F3D5-611B-272216E27B02}"/>
              </a:ext>
            </a:extLst>
          </p:cNvPr>
          <p:cNvSpPr/>
          <p:nvPr/>
        </p:nvSpPr>
        <p:spPr>
          <a:xfrm>
            <a:off x="-3592224" y="-3732007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F8DB796-6FBB-7BA2-6308-9406AE3B43FD}"/>
              </a:ext>
            </a:extLst>
          </p:cNvPr>
          <p:cNvSpPr/>
          <p:nvPr/>
        </p:nvSpPr>
        <p:spPr>
          <a:xfrm>
            <a:off x="13917121" y="4900273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F4936E3-43BB-92A5-4E81-6681DAE7C7FB}"/>
              </a:ext>
            </a:extLst>
          </p:cNvPr>
          <p:cNvSpPr txBox="1"/>
          <p:nvPr/>
        </p:nvSpPr>
        <p:spPr>
          <a:xfrm>
            <a:off x="5741578" y="159765"/>
            <a:ext cx="6383271" cy="1185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74"/>
              </a:lnSpc>
            </a:pPr>
            <a:endParaRPr lang="en-US" sz="7338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74C860-20E2-6E75-C6BB-88D46B95D1CE}"/>
              </a:ext>
            </a:extLst>
          </p:cNvPr>
          <p:cNvSpPr txBox="1"/>
          <p:nvPr/>
        </p:nvSpPr>
        <p:spPr>
          <a:xfrm>
            <a:off x="646766" y="651896"/>
            <a:ext cx="16572894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</a:rPr>
              <a:t>1. NILM (Non-Intrusive Load Monitoring)</a:t>
            </a:r>
          </a:p>
          <a:p>
            <a:r>
              <a:rPr lang="en-IN" sz="2200" dirty="0">
                <a:solidFill>
                  <a:schemeClr val="bg1"/>
                </a:solidFill>
              </a:rPr>
              <a:t>Uses a single meter to monitor individual appliances’ power usage.</a:t>
            </a:r>
          </a:p>
          <a:p>
            <a:r>
              <a:rPr lang="en-IN" sz="2200" dirty="0">
                <a:solidFill>
                  <a:schemeClr val="bg1"/>
                </a:solidFill>
              </a:rPr>
              <a:t>No extra sensors — relies on </a:t>
            </a:r>
            <a:r>
              <a:rPr lang="en-IN" sz="2200" dirty="0" err="1">
                <a:solidFill>
                  <a:schemeClr val="bg1"/>
                </a:solidFill>
              </a:rPr>
              <a:t>analyzing</a:t>
            </a:r>
            <a:r>
              <a:rPr lang="en-IN" sz="2200" dirty="0">
                <a:solidFill>
                  <a:schemeClr val="bg1"/>
                </a:solidFill>
              </a:rPr>
              <a:t> voltage/current patterns.</a:t>
            </a:r>
          </a:p>
          <a:p>
            <a:endParaRPr lang="en-IN" sz="2200" dirty="0">
              <a:solidFill>
                <a:schemeClr val="bg1"/>
              </a:solidFill>
            </a:endParaRPr>
          </a:p>
          <a:p>
            <a:r>
              <a:rPr lang="en-IN" sz="2200" dirty="0">
                <a:solidFill>
                  <a:schemeClr val="bg1"/>
                </a:solidFill>
              </a:rPr>
              <a:t>🔌 </a:t>
            </a:r>
            <a:r>
              <a:rPr lang="en-IN" sz="2200" b="1" dirty="0">
                <a:solidFill>
                  <a:schemeClr val="bg1"/>
                </a:solidFill>
              </a:rPr>
              <a:t>Appliance-Level Monitoring</a:t>
            </a:r>
          </a:p>
          <a:p>
            <a:r>
              <a:rPr lang="en-IN" sz="2200" dirty="0">
                <a:solidFill>
                  <a:schemeClr val="bg1"/>
                </a:solidFill>
              </a:rPr>
              <a:t>NILM breaks down total power by identifying:</a:t>
            </a:r>
          </a:p>
          <a:p>
            <a:r>
              <a:rPr lang="en-IN" sz="2200" dirty="0">
                <a:solidFill>
                  <a:schemeClr val="bg1"/>
                </a:solidFill>
              </a:rPr>
              <a:t>Spikes/drops during ON/OFF events</a:t>
            </a:r>
          </a:p>
          <a:p>
            <a:r>
              <a:rPr lang="en-IN" sz="2200" dirty="0">
                <a:solidFill>
                  <a:schemeClr val="bg1"/>
                </a:solidFill>
              </a:rPr>
              <a:t>Usage patterns over time</a:t>
            </a:r>
          </a:p>
          <a:p>
            <a:r>
              <a:rPr lang="en-IN" sz="2200" dirty="0">
                <a:solidFill>
                  <a:schemeClr val="bg1"/>
                </a:solidFill>
              </a:rPr>
              <a:t>Electrical signatures unique to each appliance</a:t>
            </a:r>
          </a:p>
          <a:p>
            <a:endParaRPr lang="en-IN" sz="2200" dirty="0">
              <a:solidFill>
                <a:schemeClr val="bg1"/>
              </a:solidFill>
            </a:endParaRPr>
          </a:p>
          <a:p>
            <a:r>
              <a:rPr lang="en-IN" sz="2200" dirty="0">
                <a:solidFill>
                  <a:schemeClr val="bg1"/>
                </a:solidFill>
              </a:rPr>
              <a:t>🕵️‍♂️ </a:t>
            </a:r>
            <a:r>
              <a:rPr lang="en-IN" sz="2200" b="1" dirty="0">
                <a:solidFill>
                  <a:schemeClr val="bg1"/>
                </a:solidFill>
              </a:rPr>
              <a:t>Partial Bypass Detection</a:t>
            </a:r>
          </a:p>
          <a:p>
            <a:r>
              <a:rPr lang="en-IN" sz="2200" dirty="0">
                <a:solidFill>
                  <a:schemeClr val="bg1"/>
                </a:solidFill>
              </a:rPr>
              <a:t>If a device (e.g., fridge) is powered outside the meter, NILM still detects its activity.</a:t>
            </a:r>
          </a:p>
          <a:p>
            <a:r>
              <a:rPr lang="en-IN" sz="2200" dirty="0">
                <a:solidFill>
                  <a:schemeClr val="bg1"/>
                </a:solidFill>
              </a:rPr>
              <a:t>Mismatch between detection and meter = suspected theft.</a:t>
            </a:r>
          </a:p>
          <a:p>
            <a:endParaRPr lang="en-IN" sz="2200" dirty="0">
              <a:solidFill>
                <a:schemeClr val="bg1"/>
              </a:solidFill>
            </a:endParaRPr>
          </a:p>
          <a:p>
            <a:r>
              <a:rPr lang="en-IN" sz="2200" dirty="0">
                <a:solidFill>
                  <a:schemeClr val="bg1"/>
                </a:solidFill>
              </a:rPr>
              <a:t>Parameter	     Normal	              Bypass Case</a:t>
            </a:r>
          </a:p>
          <a:p>
            <a:r>
              <a:rPr lang="en-IN" sz="2200" dirty="0">
                <a:solidFill>
                  <a:schemeClr val="bg1"/>
                </a:solidFill>
              </a:rPr>
              <a:t>Meter Reading       Includes fridge	Excludes fridge</a:t>
            </a:r>
          </a:p>
          <a:p>
            <a:r>
              <a:rPr lang="en-IN" sz="2200" dirty="0">
                <a:solidFill>
                  <a:schemeClr val="bg1"/>
                </a:solidFill>
              </a:rPr>
              <a:t>NILM Detection      Fridge is ON  	Fridge is ON</a:t>
            </a:r>
          </a:p>
          <a:p>
            <a:r>
              <a:rPr lang="en-IN" sz="2200" dirty="0">
                <a:solidFill>
                  <a:schemeClr val="bg1"/>
                </a:solidFill>
              </a:rPr>
              <a:t>Conclusion	     Normal	              Suspicious – Theft</a:t>
            </a:r>
          </a:p>
          <a:p>
            <a:endParaRPr lang="en-IN" sz="2200" dirty="0">
              <a:solidFill>
                <a:schemeClr val="bg1"/>
              </a:solidFill>
            </a:endParaRPr>
          </a:p>
          <a:p>
            <a:r>
              <a:rPr lang="en-IN" sz="2200" dirty="0">
                <a:solidFill>
                  <a:schemeClr val="bg1"/>
                </a:solidFill>
              </a:rPr>
              <a:t>⚙️ </a:t>
            </a:r>
            <a:r>
              <a:rPr lang="en-IN" sz="2200" b="1" dirty="0">
                <a:solidFill>
                  <a:schemeClr val="bg1"/>
                </a:solidFill>
              </a:rPr>
              <a:t>Why NILM Helps</a:t>
            </a:r>
          </a:p>
          <a:p>
            <a:r>
              <a:rPr lang="en-IN" sz="2200" dirty="0">
                <a:solidFill>
                  <a:schemeClr val="bg1"/>
                </a:solidFill>
              </a:rPr>
              <a:t>Detects mismatch between appliance activity and meter data</a:t>
            </a:r>
          </a:p>
          <a:p>
            <a:r>
              <a:rPr lang="en-IN" sz="2200" dirty="0">
                <a:solidFill>
                  <a:schemeClr val="bg1"/>
                </a:solidFill>
              </a:rPr>
              <a:t>Repeated mismatches trigger power theft alerts</a:t>
            </a:r>
          </a:p>
          <a:p>
            <a:endParaRPr lang="en-IN" sz="2200" dirty="0">
              <a:solidFill>
                <a:schemeClr val="bg1"/>
              </a:solidFill>
            </a:endParaRPr>
          </a:p>
          <a:p>
            <a:r>
              <a:rPr lang="en-IN" sz="2200" dirty="0">
                <a:solidFill>
                  <a:schemeClr val="bg1"/>
                </a:solidFill>
              </a:rPr>
              <a:t>✅ </a:t>
            </a:r>
            <a:r>
              <a:rPr lang="en-IN" sz="2200" b="1" dirty="0">
                <a:solidFill>
                  <a:schemeClr val="bg1"/>
                </a:solidFill>
              </a:rPr>
              <a:t>Benefits</a:t>
            </a:r>
          </a:p>
          <a:p>
            <a:r>
              <a:rPr lang="en-IN" sz="2200" dirty="0">
                <a:solidFill>
                  <a:schemeClr val="bg1"/>
                </a:solidFill>
              </a:rPr>
              <a:t>No manual inspection</a:t>
            </a:r>
          </a:p>
          <a:p>
            <a:r>
              <a:rPr lang="en-IN" sz="2200" dirty="0">
                <a:solidFill>
                  <a:schemeClr val="bg1"/>
                </a:solidFill>
              </a:rPr>
              <a:t>Detects small-scale theft</a:t>
            </a:r>
          </a:p>
          <a:p>
            <a:r>
              <a:rPr lang="en-IN" sz="2200" dirty="0">
                <a:solidFill>
                  <a:schemeClr val="bg1"/>
                </a:solidFill>
              </a:rPr>
              <a:t>Enables smart energy monitoring</a:t>
            </a:r>
          </a:p>
        </p:txBody>
      </p:sp>
    </p:spTree>
    <p:extLst>
      <p:ext uri="{BB962C8B-B14F-4D97-AF65-F5344CB8AC3E}">
        <p14:creationId xmlns:p14="http://schemas.microsoft.com/office/powerpoint/2010/main" val="899817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6F5509-B8CF-811F-6F9D-6EB92BECA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C2094E-0C68-F748-A794-78A83902F095}"/>
              </a:ext>
            </a:extLst>
          </p:cNvPr>
          <p:cNvSpPr/>
          <p:nvPr/>
        </p:nvSpPr>
        <p:spPr>
          <a:xfrm>
            <a:off x="-3592224" y="-3732007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2E68E4F-C829-9305-F016-E134A07AC2B4}"/>
              </a:ext>
            </a:extLst>
          </p:cNvPr>
          <p:cNvSpPr/>
          <p:nvPr/>
        </p:nvSpPr>
        <p:spPr>
          <a:xfrm>
            <a:off x="13917121" y="4900273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FB8D9-E7C2-7A65-41D8-A1D336A629AE}"/>
              </a:ext>
            </a:extLst>
          </p:cNvPr>
          <p:cNvSpPr txBox="1"/>
          <p:nvPr/>
        </p:nvSpPr>
        <p:spPr>
          <a:xfrm>
            <a:off x="838200" y="468290"/>
            <a:ext cx="16383000" cy="886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300" b="1" dirty="0">
                <a:solidFill>
                  <a:schemeClr val="bg1"/>
                </a:solidFill>
              </a:rPr>
              <a:t>Autoencoder:</a:t>
            </a:r>
          </a:p>
          <a:p>
            <a:r>
              <a:rPr lang="en-IN" sz="2800" dirty="0">
                <a:solidFill>
                  <a:schemeClr val="bg1"/>
                </a:solidFill>
              </a:rPr>
              <a:t>Purpose: Learns efficient data representations for tasks like anomaly detection.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Architecture: Composed of an Encoder (compresses data) and a Decoder (reconstructs data).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Use in Energy Theft Detection: Identifies unusual power consumption patterns by detecting reconstruction errors.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3300" b="1" dirty="0">
                <a:solidFill>
                  <a:schemeClr val="bg1"/>
                </a:solidFill>
              </a:rPr>
              <a:t>GRU (Gated Recurrent Unit):</a:t>
            </a:r>
          </a:p>
          <a:p>
            <a:r>
              <a:rPr lang="en-IN" sz="2800" dirty="0">
                <a:solidFill>
                  <a:schemeClr val="bg1"/>
                </a:solidFill>
              </a:rPr>
              <a:t>Purpose: A type of RNN that models time-series data with gates controlling information flow(gates help decide which information to keep and which to forget as the model processes time-based data).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Use in Energy Theft Detection: Predicts normal energy consumption patterns and identifies deviations that may signal theft.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3300" b="1" dirty="0">
                <a:solidFill>
                  <a:schemeClr val="bg1"/>
                </a:solidFill>
              </a:rPr>
              <a:t>Combined Approach:</a:t>
            </a:r>
          </a:p>
          <a:p>
            <a:r>
              <a:rPr lang="en-IN" sz="2800" dirty="0">
                <a:solidFill>
                  <a:schemeClr val="bg1"/>
                </a:solidFill>
              </a:rPr>
              <a:t>Autoencoder detects anomalies, while GRU predicts time-series patterns, both working together to identify energy theft.</a:t>
            </a:r>
          </a:p>
        </p:txBody>
      </p:sp>
    </p:spTree>
    <p:extLst>
      <p:ext uri="{BB962C8B-B14F-4D97-AF65-F5344CB8AC3E}">
        <p14:creationId xmlns:p14="http://schemas.microsoft.com/office/powerpoint/2010/main" val="3282077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AAD84D-5725-0B0D-DF55-9BE46FFE1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07BA3DA-0B57-99CB-015F-1D91851E54C8}"/>
              </a:ext>
            </a:extLst>
          </p:cNvPr>
          <p:cNvSpPr/>
          <p:nvPr/>
        </p:nvSpPr>
        <p:spPr>
          <a:xfrm>
            <a:off x="-3592224" y="-3732007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33F66B9-3CEE-6E1A-7733-03D403979F34}"/>
              </a:ext>
            </a:extLst>
          </p:cNvPr>
          <p:cNvSpPr/>
          <p:nvPr/>
        </p:nvSpPr>
        <p:spPr>
          <a:xfrm>
            <a:off x="14230350" y="4914900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BE3C4-001A-8896-96D8-ECBA1F34E31B}"/>
              </a:ext>
            </a:extLst>
          </p:cNvPr>
          <p:cNvSpPr txBox="1"/>
          <p:nvPr/>
        </p:nvSpPr>
        <p:spPr>
          <a:xfrm>
            <a:off x="762000" y="480685"/>
            <a:ext cx="16383000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2. Energy Theft Detection — Key Features &amp; Indicators</a:t>
            </a:r>
          </a:p>
          <a:p>
            <a:r>
              <a:rPr lang="en-IN" sz="2400" dirty="0">
                <a:solidFill>
                  <a:schemeClr val="bg1"/>
                </a:solidFill>
              </a:rPr>
              <a:t>Energy theft causes discrepancies between what’s actually consumed and what’s reported by the meter. These features help detect such anomalies: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🔋 </a:t>
            </a:r>
            <a:r>
              <a:rPr lang="en-IN" sz="2400" b="1" dirty="0">
                <a:solidFill>
                  <a:schemeClr val="bg1"/>
                </a:solidFill>
              </a:rPr>
              <a:t>Power-Based Indicators</a:t>
            </a:r>
          </a:p>
          <a:p>
            <a:r>
              <a:rPr lang="en-IN" sz="2400" dirty="0" err="1">
                <a:solidFill>
                  <a:schemeClr val="bg1"/>
                </a:solidFill>
              </a:rPr>
              <a:t>total_power</a:t>
            </a:r>
            <a:r>
              <a:rPr lang="en-IN" sz="2400" dirty="0">
                <a:solidFill>
                  <a:schemeClr val="bg1"/>
                </a:solidFill>
              </a:rPr>
              <a:t> vs </a:t>
            </a:r>
            <a:r>
              <a:rPr lang="en-IN" sz="2400" dirty="0" err="1">
                <a:solidFill>
                  <a:schemeClr val="bg1"/>
                </a:solidFill>
              </a:rPr>
              <a:t>actual_power</a:t>
            </a:r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Theft causes a gap between actual appliance usage and meter readings.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 err="1">
                <a:solidFill>
                  <a:schemeClr val="bg1"/>
                </a:solidFill>
              </a:rPr>
              <a:t>power_factor</a:t>
            </a:r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Power factor = Real Power / Apparent Power.</a:t>
            </a:r>
          </a:p>
          <a:p>
            <a:r>
              <a:rPr lang="en-IN" sz="2400" dirty="0">
                <a:solidFill>
                  <a:schemeClr val="bg1"/>
                </a:solidFill>
              </a:rPr>
              <a:t>Tampering (e.g., with phase angle) can artificially lower the real power reading.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⚡ </a:t>
            </a:r>
            <a:r>
              <a:rPr lang="en-IN" sz="2400" b="1" dirty="0">
                <a:solidFill>
                  <a:schemeClr val="bg1"/>
                </a:solidFill>
              </a:rPr>
              <a:t>Voltage &amp; Current Analysis</a:t>
            </a:r>
          </a:p>
          <a:p>
            <a:r>
              <a:rPr lang="en-IN" sz="2400" dirty="0">
                <a:solidFill>
                  <a:schemeClr val="bg1"/>
                </a:solidFill>
              </a:rPr>
              <a:t>voltage, current</a:t>
            </a:r>
          </a:p>
          <a:p>
            <a:r>
              <a:rPr lang="en-IN" sz="2400" dirty="0">
                <a:solidFill>
                  <a:schemeClr val="bg1"/>
                </a:solidFill>
              </a:rPr>
              <a:t>Tampering can lead to abnormal voltage-current relationships (e.g., bypassed circuits or added loads).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⚙️ </a:t>
            </a:r>
            <a:r>
              <a:rPr lang="en-IN" sz="2400" b="1" dirty="0">
                <a:solidFill>
                  <a:schemeClr val="bg1"/>
                </a:solidFill>
              </a:rPr>
              <a:t>Power Quality Metrics</a:t>
            </a:r>
          </a:p>
          <a:p>
            <a:r>
              <a:rPr lang="en-IN" sz="2400" dirty="0" err="1">
                <a:solidFill>
                  <a:schemeClr val="bg1"/>
                </a:solidFill>
              </a:rPr>
              <a:t>apparent_power</a:t>
            </a:r>
            <a:r>
              <a:rPr lang="en-IN" sz="2400" dirty="0">
                <a:solidFill>
                  <a:schemeClr val="bg1"/>
                </a:solidFill>
              </a:rPr>
              <a:t> = Total power in the system (real + reactive).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 err="1">
                <a:solidFill>
                  <a:schemeClr val="bg1"/>
                </a:solidFill>
              </a:rPr>
              <a:t>reactive_power</a:t>
            </a:r>
            <a:r>
              <a:rPr lang="en-IN" sz="2400" dirty="0">
                <a:solidFill>
                  <a:schemeClr val="bg1"/>
                </a:solidFill>
              </a:rPr>
              <a:t> = Power that oscillates (not consumed).</a:t>
            </a:r>
          </a:p>
          <a:p>
            <a:r>
              <a:rPr lang="en-IN" sz="2400" dirty="0">
                <a:solidFill>
                  <a:schemeClr val="bg1"/>
                </a:solidFill>
              </a:rPr>
              <a:t>Selective manipulation (e.g., capacitor banks) affects these, indicating theft.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 err="1">
                <a:solidFill>
                  <a:schemeClr val="bg1"/>
                </a:solidFill>
              </a:rPr>
              <a:t>harmonic_distortion</a:t>
            </a:r>
            <a:r>
              <a:rPr lang="en-IN" sz="2400" dirty="0">
                <a:solidFill>
                  <a:schemeClr val="bg1"/>
                </a:solidFill>
              </a:rPr>
              <a:t> (THD)</a:t>
            </a:r>
          </a:p>
          <a:p>
            <a:r>
              <a:rPr lang="en-IN" sz="2400" dirty="0">
                <a:solidFill>
                  <a:schemeClr val="bg1"/>
                </a:solidFill>
              </a:rPr>
              <a:t>Electrical theft (esp. via electronics) introduces harmonics — irregular waveforms — which increase THD.</a:t>
            </a:r>
          </a:p>
          <a:p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766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2066</Words>
  <Application>Microsoft Office PowerPoint</Application>
  <PresentationFormat>Custom</PresentationFormat>
  <Paragraphs>228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Poppins Bold</vt:lpstr>
      <vt:lpstr>Anton</vt:lpstr>
      <vt:lpstr>Arial</vt:lpstr>
      <vt:lpstr>Poppins Italics</vt:lpstr>
      <vt:lpstr>Poppins</vt:lpstr>
      <vt:lpstr>Calibri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Modern Tech Company Presentation</dc:title>
  <cp:lastModifiedBy>Surabhi Saha</cp:lastModifiedBy>
  <cp:revision>6</cp:revision>
  <dcterms:created xsi:type="dcterms:W3CDTF">2006-08-16T00:00:00Z</dcterms:created>
  <dcterms:modified xsi:type="dcterms:W3CDTF">2025-04-16T11:23:34Z</dcterms:modified>
  <dc:identifier>DAGhVrk5IsA</dc:identifier>
</cp:coreProperties>
</file>